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19"/>
  </p:notesMasterIdLst>
  <p:sldIdLst>
    <p:sldId id="256" r:id="rId2"/>
    <p:sldId id="257" r:id="rId3"/>
    <p:sldId id="266" r:id="rId4"/>
    <p:sldId id="272" r:id="rId5"/>
    <p:sldId id="275" r:id="rId6"/>
    <p:sldId id="269" r:id="rId7"/>
    <p:sldId id="267" r:id="rId8"/>
    <p:sldId id="260" r:id="rId9"/>
    <p:sldId id="265" r:id="rId10"/>
    <p:sldId id="271" r:id="rId11"/>
    <p:sldId id="270" r:id="rId12"/>
    <p:sldId id="276" r:id="rId13"/>
    <p:sldId id="278" r:id="rId14"/>
    <p:sldId id="264" r:id="rId15"/>
    <p:sldId id="277" r:id="rId16"/>
    <p:sldId id="280" r:id="rId17"/>
    <p:sldId id="27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66" y="471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59DD6-600C-4446-BFA5-015DA400126C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2045CC-79B8-4A7F-A0B3-12C94C8293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13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6BE64-4C01-445C-96ED-7052F04F8EA9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73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D32DCC-A4AF-42F2-9727-7757C0A2F3FB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0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8D8CA-35BA-4ABB-B8CA-86FF40547869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9364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5DC9A-1B6F-406B-99C9-116A42BDC632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7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9BE39-FBBF-4C74-A2FD-B8CD93A50C4D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52248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4B975-5016-4559-ACE0-11780F102BD7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9221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3DA42-6597-42C8-ACCD-CEA484A0F16F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446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52D55-6F5E-4EBD-8AD7-28C20433CEEC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521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070E6-142C-4695-A196-CAD7254559DC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19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337E9-59A8-48C7-9DDD-58C0900184D3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10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1DA3B-5E9C-4060-B52F-71D2C4ACCC76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298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9DBDB2-34D3-4965-8896-6A965150DC63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1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F9B72-6324-4327-8D70-9DB8A578DDC8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4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B2A2B-CCF1-45AE-A6B0-B82C562C5F66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99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41CD1-249E-4828-8DB8-F1CB360BACCA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40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2C60A-12B5-4F3F-ACAE-65ED71CDEF75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481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718A4-185C-4C14-B1C2-4267D5153D17}" type="datetime1">
              <a:rPr lang="en-US" altLang="ko-KR" smtClean="0"/>
              <a:t>12/8/2023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00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 descr="Computer script on a screen">
            <a:extLst>
              <a:ext uri="{FF2B5EF4-FFF2-40B4-BE49-F238E27FC236}">
                <a16:creationId xmlns:a16="http://schemas.microsoft.com/office/drawing/2014/main" id="{AC9C7618-F37D-3F68-B957-329A6AE5C1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696" b="8036"/>
          <a:stretch/>
        </p:blipFill>
        <p:spPr>
          <a:xfrm>
            <a:off x="1" y="10"/>
            <a:ext cx="12192000" cy="6857990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400798" y="1371600"/>
            <a:ext cx="4916477" cy="2933952"/>
          </a:xfrm>
        </p:spPr>
        <p:txBody>
          <a:bodyPr anchor="t">
            <a:normAutofit/>
          </a:bodyPr>
          <a:lstStyle/>
          <a:p>
            <a:pPr algn="r"/>
            <a:r>
              <a:rPr lang="ko-KR" altLang="en-US">
                <a:solidFill>
                  <a:srgbClr val="FFFFFF"/>
                </a:solidFill>
              </a:rPr>
              <a:t>6조 </a:t>
            </a:r>
            <a:br>
              <a:rPr lang="ko-KR" altLang="en-US">
                <a:solidFill>
                  <a:srgbClr val="FFFFFF"/>
                </a:solidFill>
              </a:rPr>
            </a:br>
            <a:r>
              <a:rPr lang="ko-KR" altLang="en-US">
                <a:solidFill>
                  <a:srgbClr val="FFFFFF"/>
                </a:solidFill>
              </a:rPr>
              <a:t>미니 프로젝트</a:t>
            </a:r>
            <a:br>
              <a:rPr lang="ko-KR" altLang="en-US">
                <a:solidFill>
                  <a:srgbClr val="FFFFFF"/>
                </a:solidFill>
              </a:rPr>
            </a:b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400799" y="4584879"/>
            <a:ext cx="4916477" cy="1287887"/>
          </a:xfrm>
        </p:spPr>
        <p:txBody>
          <a:bodyPr anchor="b">
            <a:normAutofit/>
          </a:bodyPr>
          <a:lstStyle/>
          <a:p>
            <a:pPr algn="r"/>
            <a:r>
              <a:rPr lang="ko-KR" altLang="en-US">
                <a:solidFill>
                  <a:srgbClr val="FFFFFF"/>
                </a:solidFill>
              </a:rPr>
              <a:t>조장 유성무</a:t>
            </a:r>
          </a:p>
          <a:p>
            <a:pPr algn="r"/>
            <a:r>
              <a:rPr lang="ko-KR" altLang="en-US" dirty="0">
                <a:solidFill>
                  <a:srgbClr val="FFFFFF"/>
                </a:solidFill>
              </a:rPr>
              <a:t>조원 김선우 </a:t>
            </a:r>
            <a:r>
              <a:rPr lang="ko-KR" altLang="en-US" dirty="0" err="1">
                <a:solidFill>
                  <a:srgbClr val="FFFFFF"/>
                </a:solidFill>
              </a:rPr>
              <a:t>임규상</a:t>
            </a:r>
            <a:r>
              <a:rPr lang="ko-KR" altLang="en-US" dirty="0">
                <a:solidFill>
                  <a:srgbClr val="FFFFFF"/>
                </a:solidFill>
              </a:rPr>
              <a:t> 장은지</a:t>
            </a:r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8B954E5-2A8D-44FA-ABD2-4DE4CE1EE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2B6A0707-BFCA-4BDD-8B25-E2A14A0F80A6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AAF7746-9C7F-4423-B4D7-97127DE58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64" y="1691660"/>
            <a:ext cx="2171700" cy="1092200"/>
          </a:xfrm>
          <a:prstGeom prst="rect">
            <a:avLst/>
          </a:prstGeom>
        </p:spPr>
      </p:pic>
      <p:sp>
        <p:nvSpPr>
          <p:cNvPr id="27" name="내용 개체 틀 5">
            <a:extLst>
              <a:ext uri="{FF2B5EF4-FFF2-40B4-BE49-F238E27FC236}">
                <a16:creationId xmlns:a16="http://schemas.microsoft.com/office/drawing/2014/main" id="{C47B9659-1F26-443A-BBCE-AD2EF7AD9FB5}"/>
              </a:ext>
            </a:extLst>
          </p:cNvPr>
          <p:cNvSpPr txBox="1">
            <a:spLocks/>
          </p:cNvSpPr>
          <p:nvPr/>
        </p:nvSpPr>
        <p:spPr>
          <a:xfrm>
            <a:off x="1077893" y="2860906"/>
            <a:ext cx="3683432" cy="7041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en-US" altLang="ko-KR" sz="1600" dirty="0" err="1">
                <a:solidFill>
                  <a:schemeClr val="tx1"/>
                </a:solidFill>
                <a:latin typeface="휴먼모음T"/>
                <a:ea typeface="휴먼모음T"/>
              </a:rPr>
              <a:t>skt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/kogpt2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모델과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토크나이저를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통해 데이터 토큰화 및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파인튜닝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29E805-669B-411B-922C-64BC1DC2E2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00" y="1691661"/>
            <a:ext cx="1128397" cy="1096042"/>
          </a:xfrm>
          <a:prstGeom prst="rect">
            <a:avLst/>
          </a:prstGeom>
        </p:spPr>
      </p:pic>
      <p:sp>
        <p:nvSpPr>
          <p:cNvPr id="34" name="내용 개체 틀 5">
            <a:extLst>
              <a:ext uri="{FF2B5EF4-FFF2-40B4-BE49-F238E27FC236}">
                <a16:creationId xmlns:a16="http://schemas.microsoft.com/office/drawing/2014/main" id="{D35F350E-2535-4DA2-8401-54AF2AD0CE36}"/>
              </a:ext>
            </a:extLst>
          </p:cNvPr>
          <p:cNvSpPr txBox="1">
            <a:spLocks/>
          </p:cNvSpPr>
          <p:nvPr/>
        </p:nvSpPr>
        <p:spPr>
          <a:xfrm>
            <a:off x="5415279" y="2860906"/>
            <a:ext cx="3341345" cy="7041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Ai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허브의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감성말뭉치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데이터를 통해 학습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(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약 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14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만개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)</a:t>
            </a:r>
          </a:p>
          <a:p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51C66E-A35B-47A6-B6DE-28E16906A1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400" y="3601722"/>
            <a:ext cx="1662684" cy="1348244"/>
          </a:xfrm>
          <a:prstGeom prst="rect">
            <a:avLst/>
          </a:prstGeom>
        </p:spPr>
      </p:pic>
      <p:sp>
        <p:nvSpPr>
          <p:cNvPr id="37" name="내용 개체 틀 5">
            <a:extLst>
              <a:ext uri="{FF2B5EF4-FFF2-40B4-BE49-F238E27FC236}">
                <a16:creationId xmlns:a16="http://schemas.microsoft.com/office/drawing/2014/main" id="{BCF3ACB5-9979-4A54-8C2C-8497BE54BCD2}"/>
              </a:ext>
            </a:extLst>
          </p:cNvPr>
          <p:cNvSpPr txBox="1">
            <a:spLocks/>
          </p:cNvSpPr>
          <p:nvPr/>
        </p:nvSpPr>
        <p:spPr>
          <a:xfrm>
            <a:off x="1077893" y="4949966"/>
            <a:ext cx="3683432" cy="7041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질문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레이블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+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응답 문장을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입력값으로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넣은 모델을 학습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</p:txBody>
      </p:sp>
      <p:sp>
        <p:nvSpPr>
          <p:cNvPr id="38" name="내용 개체 틀 5">
            <a:extLst>
              <a:ext uri="{FF2B5EF4-FFF2-40B4-BE49-F238E27FC236}">
                <a16:creationId xmlns:a16="http://schemas.microsoft.com/office/drawing/2014/main" id="{391ED08C-62F2-484A-B9DB-4FAD44F806E6}"/>
              </a:ext>
            </a:extLst>
          </p:cNvPr>
          <p:cNvSpPr txBox="1">
            <a:spLocks/>
          </p:cNvSpPr>
          <p:nvPr/>
        </p:nvSpPr>
        <p:spPr>
          <a:xfrm>
            <a:off x="5415279" y="4949965"/>
            <a:ext cx="3341345" cy="7041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새로운 문장을 입력했을 때 레이블 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응답 문장을 출력 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endParaRPr lang="en-US" altLang="ko-KR" sz="1000" dirty="0"/>
          </a:p>
          <a:p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  <a:p>
            <a:pPr marL="0" indent="0">
              <a:buFont typeface="Wingdings 3" charset="2"/>
              <a:buNone/>
            </a:pPr>
            <a:endParaRPr lang="en-US" altLang="ko-KR" sz="10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3D6D821-33E1-4EF0-9F06-D9C93B1429A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614" y="3687483"/>
            <a:ext cx="1590675" cy="1217511"/>
          </a:xfrm>
          <a:prstGeom prst="rect">
            <a:avLst/>
          </a:prstGeom>
        </p:spPr>
      </p:pic>
      <p:sp>
        <p:nvSpPr>
          <p:cNvPr id="35" name="제목 1">
            <a:extLst>
              <a:ext uri="{FF2B5EF4-FFF2-40B4-BE49-F238E27FC236}">
                <a16:creationId xmlns:a16="http://schemas.microsoft.com/office/drawing/2014/main" id="{AB021BB1-760D-4C7C-8823-A8165D0A44B1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데이터 수집 및 모델링</a:t>
            </a:r>
          </a:p>
        </p:txBody>
      </p:sp>
    </p:spTree>
    <p:extLst>
      <p:ext uri="{BB962C8B-B14F-4D97-AF65-F5344CB8AC3E}">
        <p14:creationId xmlns:p14="http://schemas.microsoft.com/office/powerpoint/2010/main" val="3808949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6" descr="https://blogger.googleusercontent.com/img/b/R29vZ2xl/AVvXsEhVGJlGwPhv0mTwJ40PSPqCmUzuT5YQNTdmYDcUB-ja6rTpSm_OFsusx_BuqSbnRzme8d21vwvO4AvPHPuOvUu8LhY5Wkk9mKDgKo1DyMswkBKzHT2w0MQ75KDGAFAz3-d-aLgIlv23bGtBIa4li3bJotkooQSGKjV55Suzh55sEVK3CTcScOMPzIcG0w/s16000-rw/a.png">
            <a:extLst>
              <a:ext uri="{FF2B5EF4-FFF2-40B4-BE49-F238E27FC236}">
                <a16:creationId xmlns:a16="http://schemas.microsoft.com/office/drawing/2014/main" id="{AD83928B-826C-F63A-D641-C9E8D894B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93015" y="3276599"/>
            <a:ext cx="1755385" cy="17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슬라이드 번호 개체 틀 14">
            <a:extLst>
              <a:ext uri="{FF2B5EF4-FFF2-40B4-BE49-F238E27FC236}">
                <a16:creationId xmlns:a16="http://schemas.microsoft.com/office/drawing/2014/main" id="{72AA9FC2-587D-5C5F-26C4-1267EA51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EC9AB1-9FC1-7144-D27F-5ED43BE3989A}"/>
              </a:ext>
            </a:extLst>
          </p:cNvPr>
          <p:cNvSpPr txBox="1"/>
          <p:nvPr/>
        </p:nvSpPr>
        <p:spPr>
          <a:xfrm>
            <a:off x="6132513" y="1761787"/>
            <a:ext cx="4506703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ko-KR" altLang="en-US" sz="1600" dirty="0">
                <a:latin typeface="MoeumT R"/>
                <a:ea typeface="MoeumT R"/>
              </a:rPr>
              <a:t>모델을 이용한 간단한 놀이를 제작을 희망함</a:t>
            </a:r>
            <a:endParaRPr lang="en-US" altLang="ko-KR" sz="1600" dirty="0">
              <a:latin typeface="MoeumT R"/>
              <a:ea typeface="MoeumT R"/>
            </a:endParaRPr>
          </a:p>
          <a:p>
            <a:endParaRPr lang="en-US" altLang="ko-KR" sz="1600" dirty="0">
              <a:latin typeface="MoeumT R"/>
              <a:ea typeface="MoeumT R"/>
            </a:endParaRPr>
          </a:p>
          <a:p>
            <a:endParaRPr lang="en-US" altLang="ko-KR" sz="1600" dirty="0">
              <a:latin typeface="MoeumT R"/>
              <a:ea typeface="MoeumT R"/>
            </a:endParaRPr>
          </a:p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ko-KR" altLang="en-US" sz="1600" dirty="0">
                <a:latin typeface="MoeumT R"/>
                <a:ea typeface="MoeumT R"/>
              </a:rPr>
              <a:t>끝말잇기는 규칙이 명확하며 자료수집이 용이함</a:t>
            </a:r>
            <a:endParaRPr lang="en-US" altLang="ko-KR" sz="1600" dirty="0">
              <a:latin typeface="MoeumT R"/>
              <a:ea typeface="MoeumT R"/>
            </a:endParaRPr>
          </a:p>
          <a:p>
            <a:endParaRPr lang="en-US" altLang="ko-KR" sz="1600" dirty="0">
              <a:latin typeface="휴먼모음T"/>
              <a:ea typeface="휴먼모음T"/>
            </a:endParaRPr>
          </a:p>
          <a:p>
            <a:endParaRPr lang="en-US" altLang="ko-KR" sz="1600" dirty="0">
              <a:latin typeface="휴먼모음T"/>
              <a:ea typeface="휴먼모음T"/>
            </a:endParaRPr>
          </a:p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ko-KR" altLang="en-US" sz="1600" dirty="0">
                <a:latin typeface="MoeumT R"/>
                <a:ea typeface="MoeumT R"/>
              </a:rPr>
              <a:t>데이터는 한국어사전 데이터베이스에서 사용</a:t>
            </a:r>
            <a:endParaRPr lang="ko-KR" sz="1600" dirty="0">
              <a:ea typeface="HY그래픽M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4A7F28E-1E24-464E-9F5B-27B445E1C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59" y="1761787"/>
            <a:ext cx="4533441" cy="352867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D4E3CCED-32F4-49F7-AC8A-40A0B7E9C013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4.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주제선정 배경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–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한글 끝말잇기</a:t>
            </a:r>
          </a:p>
        </p:txBody>
      </p:sp>
    </p:spTree>
    <p:extLst>
      <p:ext uri="{BB962C8B-B14F-4D97-AF65-F5344CB8AC3E}">
        <p14:creationId xmlns:p14="http://schemas.microsoft.com/office/powerpoint/2010/main" val="2977308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6" descr="https://blogger.googleusercontent.com/img/b/R29vZ2xl/AVvXsEhVGJlGwPhv0mTwJ40PSPqCmUzuT5YQNTdmYDcUB-ja6rTpSm_OFsusx_BuqSbnRzme8d21vwvO4AvPHPuOvUu8LhY5Wkk9mKDgKo1DyMswkBKzHT2w0MQ75KDGAFAz3-d-aLgIlv23bGtBIa4li3bJotkooQSGKjV55Suzh55sEVK3CTcScOMPzIcG0w/s16000-rw/a.png">
            <a:extLst>
              <a:ext uri="{FF2B5EF4-FFF2-40B4-BE49-F238E27FC236}">
                <a16:creationId xmlns:a16="http://schemas.microsoft.com/office/drawing/2014/main" id="{AD83928B-826C-F63A-D641-C9E8D894B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7432" y="599424"/>
            <a:ext cx="1755385" cy="17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슬라이드 번호 개체 틀 14">
            <a:extLst>
              <a:ext uri="{FF2B5EF4-FFF2-40B4-BE49-F238E27FC236}">
                <a16:creationId xmlns:a16="http://schemas.microsoft.com/office/drawing/2014/main" id="{72AA9FC2-587D-5C5F-26C4-1267EA51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EC9AB1-9FC1-7144-D27F-5ED43BE3989A}"/>
              </a:ext>
            </a:extLst>
          </p:cNvPr>
          <p:cNvSpPr txBox="1"/>
          <p:nvPr/>
        </p:nvSpPr>
        <p:spPr>
          <a:xfrm>
            <a:off x="1218490" y="3849784"/>
            <a:ext cx="450670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ko-KR" altLang="en-US" sz="1600" dirty="0">
                <a:latin typeface="MoeumT R"/>
                <a:ea typeface="MoeumT R"/>
              </a:rPr>
              <a:t>표준국어사전 </a:t>
            </a:r>
            <a:r>
              <a:rPr lang="en-US" altLang="ko-KR" sz="1600" dirty="0" err="1">
                <a:latin typeface="MoeumT R"/>
                <a:ea typeface="MoeumT R"/>
              </a:rPr>
              <a:t>Github</a:t>
            </a:r>
            <a:r>
              <a:rPr lang="ko-KR" altLang="en-US" sz="1600" dirty="0">
                <a:latin typeface="MoeumT R"/>
                <a:ea typeface="MoeumT R"/>
              </a:rPr>
              <a:t>에서 명사를 추출</a:t>
            </a:r>
            <a:r>
              <a:rPr lang="en-US" altLang="ko-KR" sz="1600" dirty="0">
                <a:latin typeface="MoeumT R"/>
                <a:ea typeface="MoeumT R"/>
              </a:rPr>
              <a:t>(23</a:t>
            </a:r>
            <a:r>
              <a:rPr lang="ko-KR" altLang="en-US" sz="1600" dirty="0" err="1">
                <a:latin typeface="MoeumT R"/>
                <a:ea typeface="MoeumT R"/>
              </a:rPr>
              <a:t>만건</a:t>
            </a:r>
            <a:r>
              <a:rPr lang="en-US" altLang="ko-KR" sz="1600" dirty="0">
                <a:latin typeface="MoeumT R"/>
                <a:ea typeface="MoeumT R"/>
              </a:rPr>
              <a:t>)</a:t>
            </a:r>
            <a:endParaRPr lang="ko-KR" sz="1600" dirty="0">
              <a:ea typeface="HY그래픽M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4E3CCED-32F4-49F7-AC8A-40A0B7E9C013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전처리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 및 모델링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0ACDBD-B881-44EF-8DD9-4F6A75F20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069" y="1825757"/>
            <a:ext cx="2024027" cy="20240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8E57F-5DA6-4025-92FB-E70E2C7118FE}"/>
              </a:ext>
            </a:extLst>
          </p:cNvPr>
          <p:cNvSpPr txBox="1"/>
          <p:nvPr/>
        </p:nvSpPr>
        <p:spPr>
          <a:xfrm>
            <a:off x="6217479" y="3849784"/>
            <a:ext cx="45067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en-US" altLang="ko-KR" sz="1600" dirty="0" err="1">
                <a:latin typeface="MoeumT R"/>
                <a:ea typeface="MoeumT R"/>
              </a:rPr>
              <a:t>KOBert</a:t>
            </a:r>
            <a:r>
              <a:rPr lang="ko-KR" altLang="en-US" sz="1600" dirty="0">
                <a:latin typeface="MoeumT R"/>
                <a:ea typeface="MoeumT R"/>
              </a:rPr>
              <a:t>모델을 사용하여 모델링</a:t>
            </a:r>
            <a:endParaRPr lang="en-US" altLang="ko-KR" sz="1600" dirty="0">
              <a:latin typeface="MoeumT R"/>
              <a:ea typeface="MoeumT R"/>
            </a:endParaRPr>
          </a:p>
          <a:p>
            <a:endParaRPr lang="en-US" altLang="ko-KR" sz="1600" dirty="0">
              <a:latin typeface="MoeumT R"/>
              <a:ea typeface="MoeumT R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CC1035D-463E-4E11-B079-09EDB3E002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63" y="2707075"/>
            <a:ext cx="2989242" cy="11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2089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6" descr="https://blogger.googleusercontent.com/img/b/R29vZ2xl/AVvXsEhVGJlGwPhv0mTwJ40PSPqCmUzuT5YQNTdmYDcUB-ja6rTpSm_OFsusx_BuqSbnRzme8d21vwvO4AvPHPuOvUu8LhY5Wkk9mKDgKo1DyMswkBKzHT2w0MQ75KDGAFAz3-d-aLgIlv23bGtBIa4li3bJotkooQSGKjV55Suzh55sEVK3CTcScOMPzIcG0w/s16000-rw/a.png">
            <a:extLst>
              <a:ext uri="{FF2B5EF4-FFF2-40B4-BE49-F238E27FC236}">
                <a16:creationId xmlns:a16="http://schemas.microsoft.com/office/drawing/2014/main" id="{AD83928B-826C-F63A-D641-C9E8D894B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757432" y="599424"/>
            <a:ext cx="1755385" cy="17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슬라이드 번호 개체 틀 14">
            <a:extLst>
              <a:ext uri="{FF2B5EF4-FFF2-40B4-BE49-F238E27FC236}">
                <a16:creationId xmlns:a16="http://schemas.microsoft.com/office/drawing/2014/main" id="{72AA9FC2-587D-5C5F-26C4-1267EA51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EC9AB1-9FC1-7144-D27F-5ED43BE3989A}"/>
              </a:ext>
            </a:extLst>
          </p:cNvPr>
          <p:cNvSpPr txBox="1"/>
          <p:nvPr/>
        </p:nvSpPr>
        <p:spPr>
          <a:xfrm>
            <a:off x="7393399" y="4072314"/>
            <a:ext cx="358490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ko-KR" altLang="en-US" sz="1600" dirty="0">
                <a:latin typeface="MoeumT R"/>
                <a:ea typeface="MoeumT R"/>
              </a:rPr>
              <a:t>많은 </a:t>
            </a:r>
            <a:r>
              <a:rPr lang="ko-KR" altLang="en-US" sz="1600">
                <a:latin typeface="MoeumT R"/>
                <a:ea typeface="MoeumT R"/>
              </a:rPr>
              <a:t>토큰으로 </a:t>
            </a:r>
            <a:r>
              <a:rPr lang="ko-KR" altLang="en-US" sz="1600" dirty="0" err="1">
                <a:latin typeface="MoeumT R"/>
                <a:ea typeface="MoeumT R"/>
              </a:rPr>
              <a:t>훈련시</a:t>
            </a:r>
            <a:r>
              <a:rPr lang="ko-KR" altLang="en-US" sz="1600" dirty="0">
                <a:latin typeface="MoeumT R"/>
                <a:ea typeface="MoeumT R"/>
              </a:rPr>
              <a:t> 메모리 문제 발생</a:t>
            </a:r>
            <a:endParaRPr lang="ko-KR" sz="1600" dirty="0">
              <a:ea typeface="HY그래픽M"/>
            </a:endParaRPr>
          </a:p>
        </p:txBody>
      </p:sp>
      <p:sp>
        <p:nvSpPr>
          <p:cNvPr id="13" name="제목 1">
            <a:extLst>
              <a:ext uri="{FF2B5EF4-FFF2-40B4-BE49-F238E27FC236}">
                <a16:creationId xmlns:a16="http://schemas.microsoft.com/office/drawing/2014/main" id="{D4E3CCED-32F4-49F7-AC8A-40A0B7E9C013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구현 실패 및 강평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8E57F-5DA6-4025-92FB-E70E2C7118FE}"/>
              </a:ext>
            </a:extLst>
          </p:cNvPr>
          <p:cNvSpPr txBox="1"/>
          <p:nvPr/>
        </p:nvSpPr>
        <p:spPr>
          <a:xfrm>
            <a:off x="4634085" y="4072314"/>
            <a:ext cx="242478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ko-KR" altLang="en-US" sz="1600" dirty="0">
                <a:latin typeface="MoeumT R"/>
                <a:ea typeface="MoeumT R"/>
              </a:rPr>
              <a:t>두음법칙 처리의 어려움</a:t>
            </a:r>
            <a:endParaRPr lang="en-US" altLang="ko-KR" sz="1600" dirty="0">
              <a:latin typeface="MoeumT R"/>
              <a:ea typeface="MoeumT R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B46E1B-A031-489F-8214-81EB0B084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69" y="2662250"/>
            <a:ext cx="1448220" cy="14100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E8F23F-FB3D-4C00-AD0A-3AAC2CFC2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82" y="3084399"/>
            <a:ext cx="3311077" cy="8058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428620-CFBF-4742-9558-16D9DC7AF935}"/>
              </a:ext>
            </a:extLst>
          </p:cNvPr>
          <p:cNvSpPr txBox="1"/>
          <p:nvPr/>
        </p:nvSpPr>
        <p:spPr>
          <a:xfrm>
            <a:off x="1433390" y="4043281"/>
            <a:ext cx="191954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en-US" altLang="ko-KR" sz="1600" dirty="0">
                <a:latin typeface="MoeumT R"/>
                <a:ea typeface="MoeumT R"/>
              </a:rPr>
              <a:t> </a:t>
            </a:r>
            <a:r>
              <a:rPr lang="ko-KR" altLang="en-US" sz="1600" dirty="0">
                <a:latin typeface="MoeumT R"/>
                <a:ea typeface="MoeumT R"/>
              </a:rPr>
              <a:t>난이도 조절 실패</a:t>
            </a:r>
            <a:endParaRPr lang="ko-KR" sz="1600" dirty="0">
              <a:ea typeface="HY그래픽M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2D74475-CD3A-443A-82AD-EE8EA2B75F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697" y="2717834"/>
            <a:ext cx="1547539" cy="13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13442F15-D4D5-42B0-806C-065ACB6B7913}"/>
              </a:ext>
            </a:extLst>
          </p:cNvPr>
          <p:cNvGrpSpPr/>
          <p:nvPr/>
        </p:nvGrpSpPr>
        <p:grpSpPr>
          <a:xfrm>
            <a:off x="2134851" y="2233915"/>
            <a:ext cx="6972895" cy="2782967"/>
            <a:chOff x="2134851" y="1829315"/>
            <a:chExt cx="5606609" cy="1946081"/>
          </a:xfrm>
        </p:grpSpPr>
        <p:pic>
          <p:nvPicPr>
            <p:cNvPr id="1026" name="Picture 2" descr="사람 - 무료 사회적인개 아이콘">
              <a:extLst>
                <a:ext uri="{FF2B5EF4-FFF2-40B4-BE49-F238E27FC236}">
                  <a16:creationId xmlns:a16="http://schemas.microsoft.com/office/drawing/2014/main" id="{9AEF86E2-D499-49C2-9A9A-B736E3FBC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4851" y="2248722"/>
              <a:ext cx="865447" cy="865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171D74-97BE-48B3-855A-2C16684C4226}"/>
                </a:ext>
              </a:extLst>
            </p:cNvPr>
            <p:cNvSpPr txBox="1"/>
            <p:nvPr/>
          </p:nvSpPr>
          <p:spPr>
            <a:xfrm>
              <a:off x="2248525" y="2964267"/>
              <a:ext cx="719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user</a:t>
              </a:r>
              <a:endPara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  <p:pic>
          <p:nvPicPr>
            <p:cNvPr id="1028" name="Picture 4" descr="왼쪽 오른쪽 화살표 아이콘, 화살표 아이콘 스톡 벡터(로열티 프리) 742218340 | Shutterstock">
              <a:extLst>
                <a:ext uri="{FF2B5EF4-FFF2-40B4-BE49-F238E27FC236}">
                  <a16:creationId xmlns:a16="http://schemas.microsoft.com/office/drawing/2014/main" id="{35712751-C5E8-4B2B-814C-D62F928196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9" t="11620" r="16819" b="19486"/>
            <a:stretch/>
          </p:blipFill>
          <p:spPr bwMode="auto">
            <a:xfrm>
              <a:off x="3132945" y="2454601"/>
              <a:ext cx="461697" cy="50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TML, CSS, JS 기초 개념">
              <a:extLst>
                <a:ext uri="{FF2B5EF4-FFF2-40B4-BE49-F238E27FC236}">
                  <a16:creationId xmlns:a16="http://schemas.microsoft.com/office/drawing/2014/main" id="{25B29057-C101-4838-A6C2-A95FFF5EC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0447" y="2335608"/>
              <a:ext cx="1566977" cy="7785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플라스크 (웹 프레임워크) - 위키백과, 우리 모두의 백과사전">
              <a:extLst>
                <a:ext uri="{FF2B5EF4-FFF2-40B4-BE49-F238E27FC236}">
                  <a16:creationId xmlns:a16="http://schemas.microsoft.com/office/drawing/2014/main" id="{C2D63C1C-9A57-49FA-8E35-E9D5D9E16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682" y="1829315"/>
              <a:ext cx="1594778" cy="621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왼쪽 오른쪽 화살표 아이콘, 화살표 아이콘 스톡 벡터(로열티 프리) 742218340 | Shutterstock">
              <a:extLst>
                <a:ext uri="{FF2B5EF4-FFF2-40B4-BE49-F238E27FC236}">
                  <a16:creationId xmlns:a16="http://schemas.microsoft.com/office/drawing/2014/main" id="{ED7D2889-0939-4918-B9A9-9FA08C9FB9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9" t="11620" r="16819" b="19486"/>
            <a:stretch/>
          </p:blipFill>
          <p:spPr bwMode="auto">
            <a:xfrm>
              <a:off x="5540952" y="2454601"/>
              <a:ext cx="461697" cy="509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DD4CBA1-6AF7-4C3E-9CB9-738F8CB2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1158" y="2600961"/>
              <a:ext cx="1132225" cy="1174435"/>
            </a:xfrm>
            <a:prstGeom prst="rect">
              <a:avLst/>
            </a:prstGeom>
          </p:spPr>
        </p:pic>
      </p:grpSp>
      <p:sp>
        <p:nvSpPr>
          <p:cNvPr id="14" name="제목 1">
            <a:extLst>
              <a:ext uri="{FF2B5EF4-FFF2-40B4-BE49-F238E27FC236}">
                <a16:creationId xmlns:a16="http://schemas.microsoft.com/office/drawing/2014/main" id="{45FDD1FB-2BAE-4197-933E-28F8DAFDA142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흐름도</a:t>
            </a:r>
          </a:p>
        </p:txBody>
      </p:sp>
    </p:spTree>
    <p:extLst>
      <p:ext uri="{BB962C8B-B14F-4D97-AF65-F5344CB8AC3E}">
        <p14:creationId xmlns:p14="http://schemas.microsoft.com/office/powerpoint/2010/main" val="348158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304FC-846C-4A9F-906C-6717E2AC2CD4}"/>
              </a:ext>
            </a:extLst>
          </p:cNvPr>
          <p:cNvSpPr txBox="1"/>
          <p:nvPr/>
        </p:nvSpPr>
        <p:spPr>
          <a:xfrm>
            <a:off x="4585456" y="2901027"/>
            <a:ext cx="30210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8000" dirty="0">
                <a:latin typeface="휴먼모음T"/>
                <a:ea typeface="휴먼모음T"/>
              </a:rPr>
              <a:t>시  연</a:t>
            </a:r>
            <a:endParaRPr lang="en-US" altLang="ko-KR" sz="8000" dirty="0">
              <a:latin typeface="휴먼모음T"/>
              <a:ea typeface="휴먼모음T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29AC9E-E7FD-4658-B221-C78505FA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25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304FC-846C-4A9F-906C-6717E2AC2CD4}"/>
              </a:ext>
            </a:extLst>
          </p:cNvPr>
          <p:cNvSpPr txBox="1"/>
          <p:nvPr/>
        </p:nvSpPr>
        <p:spPr>
          <a:xfrm>
            <a:off x="4585456" y="2901027"/>
            <a:ext cx="30210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ko-KR" altLang="en-US" sz="8000" dirty="0">
                <a:latin typeface="휴먼모음T"/>
                <a:ea typeface="휴먼모음T"/>
              </a:rPr>
              <a:t>소  감</a:t>
            </a:r>
            <a:endParaRPr lang="en-US" altLang="ko-KR" sz="8000" dirty="0">
              <a:latin typeface="휴먼모음T"/>
              <a:ea typeface="휴먼모음T"/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29AC9E-E7FD-4658-B221-C78505FA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285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304FC-846C-4A9F-906C-6717E2AC2CD4}"/>
              </a:ext>
            </a:extLst>
          </p:cNvPr>
          <p:cNvSpPr txBox="1"/>
          <p:nvPr/>
        </p:nvSpPr>
        <p:spPr>
          <a:xfrm>
            <a:off x="4498514" y="2775111"/>
            <a:ext cx="3272387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8000" dirty="0">
                <a:latin typeface="휴먼모음T"/>
                <a:ea typeface="휴먼모음T"/>
              </a:rPr>
              <a:t>Q &amp; A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29AC9E-E7FD-4658-B221-C78505FA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48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ko-KR" alt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8764A15-4D52-F4A4-6747-939ACD431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91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C18BB2C-D5CC-9D9B-FB46-B95A45B6A7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7343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ko-KR" altLang="en-US" sz="3600" dirty="0"/>
              <a:t>목  차</a:t>
            </a:r>
            <a:endParaRPr lang="en-US" altLang="ko-KR" sz="36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31BCB184-B8CF-4A29-AD5F-43A35E25D6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4" y="2160589"/>
            <a:ext cx="3851122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 latinLnBrk="1">
              <a:spcAft>
                <a:spcPts val="12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MoeumT R"/>
                <a:ea typeface="MoeumT R"/>
              </a:rPr>
              <a:t>• </a:t>
            </a:r>
            <a:r>
              <a:rPr lang="ko-KR" altLang="en-US" sz="1600" b="1" dirty="0">
                <a:solidFill>
                  <a:schemeClr val="tx1"/>
                </a:solidFill>
                <a:latin typeface="MoeumT R"/>
                <a:ea typeface="MoeumT R"/>
              </a:rPr>
              <a:t>주제선정 배경</a:t>
            </a:r>
            <a:endParaRPr lang="en-US" altLang="ko-KR" sz="1600" b="1" dirty="0">
              <a:solidFill>
                <a:schemeClr val="tx1"/>
              </a:solidFill>
              <a:latin typeface="MoeumT R"/>
              <a:ea typeface="MoeumT R"/>
            </a:endParaRPr>
          </a:p>
          <a:p>
            <a:pPr algn="l" defTabSz="914400" latinLnBrk="1">
              <a:spcAft>
                <a:spcPts val="12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MoeumT R"/>
                <a:ea typeface="MoeumT R"/>
              </a:rPr>
              <a:t>• </a:t>
            </a:r>
            <a:r>
              <a:rPr lang="ko-KR" altLang="en-US" sz="1600" b="1" dirty="0" err="1">
                <a:solidFill>
                  <a:schemeClr val="tx1"/>
                </a:solidFill>
                <a:latin typeface="MoeumT R"/>
                <a:ea typeface="MoeumT R"/>
              </a:rPr>
              <a:t>전처리</a:t>
            </a:r>
            <a:r>
              <a:rPr lang="ko-KR" altLang="en-US" sz="1600" b="1" dirty="0">
                <a:solidFill>
                  <a:schemeClr val="tx1"/>
                </a:solidFill>
                <a:latin typeface="MoeumT R"/>
                <a:ea typeface="MoeumT R"/>
              </a:rPr>
              <a:t> 및 모델링</a:t>
            </a:r>
          </a:p>
          <a:p>
            <a:pPr algn="l" defTabSz="914400" latinLnBrk="1">
              <a:spcAft>
                <a:spcPts val="12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MoeumT R"/>
                <a:ea typeface="MoeumT R"/>
              </a:rPr>
              <a:t>• </a:t>
            </a:r>
            <a:r>
              <a:rPr lang="ko-KR" altLang="en-US" sz="1600" b="1" dirty="0">
                <a:solidFill>
                  <a:schemeClr val="tx1"/>
                </a:solidFill>
                <a:latin typeface="MoeumT R"/>
                <a:ea typeface="MoeumT R"/>
              </a:rPr>
              <a:t>웹 페이지 시연</a:t>
            </a:r>
          </a:p>
          <a:p>
            <a:pPr algn="l" defTabSz="914400" latinLnBrk="1">
              <a:spcAft>
                <a:spcPts val="1200"/>
              </a:spcAft>
            </a:pPr>
            <a:r>
              <a:rPr lang="en-US" altLang="ko-KR" sz="1600" b="1" dirty="0">
                <a:solidFill>
                  <a:schemeClr val="tx1"/>
                </a:solidFill>
                <a:latin typeface="MoeumT R"/>
                <a:ea typeface="MoeumT R"/>
              </a:rPr>
              <a:t>• Q &amp; A</a:t>
            </a:r>
            <a:endParaRPr lang="ko-KR" altLang="en-US" sz="1600" b="1" dirty="0" err="1">
              <a:solidFill>
                <a:schemeClr val="tx1"/>
              </a:solidFill>
              <a:latin typeface="MoeumT R"/>
              <a:ea typeface="MoeumT R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3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5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6091187-3CD7-4891-BB4A-9A3F2309F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spcAft>
                <a:spcPts val="600"/>
              </a:spcAft>
            </a:pPr>
            <a:fld id="{2B6A0707-BFCA-4BDD-8B25-E2A14A0F80A6}" type="slidenum">
              <a:rPr lang="en-US">
                <a:solidFill>
                  <a:srgbClr val="FFFFFF"/>
                </a:solidFill>
              </a:rPr>
              <a:pPr latinLnBrk="0"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49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1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53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904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C7396-E947-5458-CB5F-E21579D9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372" y="609601"/>
            <a:ext cx="8596668" cy="1320800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1.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주제선정 배경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–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이미지 스타일 변환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99827-4C58-4F78-AA02-C0B0F87D888B}"/>
              </a:ext>
            </a:extLst>
          </p:cNvPr>
          <p:cNvSpPr txBox="1"/>
          <p:nvPr/>
        </p:nvSpPr>
        <p:spPr>
          <a:xfrm>
            <a:off x="7912481" y="1825802"/>
            <a:ext cx="3923752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최근 이미지 생성형 </a:t>
            </a:r>
            <a:r>
              <a:rPr lang="en-US" altLang="ko-KR" dirty="0">
                <a:latin typeface="휴먼모음T"/>
                <a:ea typeface="휴먼모음T"/>
              </a:rPr>
              <a:t>AI</a:t>
            </a:r>
            <a:r>
              <a:rPr lang="ko-KR" altLang="en-US" dirty="0">
                <a:latin typeface="휴먼모음T"/>
                <a:ea typeface="휴먼모음T"/>
              </a:rPr>
              <a:t>가 유행</a:t>
            </a:r>
            <a:endParaRPr lang="en-US" altLang="ko-KR" dirty="0" err="1">
              <a:latin typeface="휴먼모음T"/>
              <a:ea typeface="휴먼모음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휴먼모음T"/>
                <a:ea typeface="휴먼모음T"/>
              </a:rPr>
              <a:t>GAN은</a:t>
            </a:r>
            <a:r>
              <a:rPr lang="ko-KR" altLang="en-US" dirty="0">
                <a:latin typeface="휴먼모음T"/>
                <a:ea typeface="휴먼모음T"/>
              </a:rPr>
              <a:t> 실제와 유사한 이미지를 생성하는데 탁월한 성과를 보이고 있어서 </a:t>
            </a:r>
            <a:br>
              <a:rPr lang="en-US" altLang="ko-KR" dirty="0">
                <a:latin typeface="휴먼모음T"/>
                <a:ea typeface="휴먼모음T"/>
              </a:rPr>
            </a:br>
            <a:r>
              <a:rPr lang="ko-KR" altLang="en-US" dirty="0">
                <a:latin typeface="휴먼모음T"/>
                <a:ea typeface="휴먼모음T"/>
              </a:rPr>
              <a:t>이번 주제에 선정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9C1C5C8-645A-4453-847D-4CD77B99D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2" y="1750723"/>
            <a:ext cx="6929109" cy="391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1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A656F5A-E890-4914-A3FD-0E1BCF11331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14" y="1752916"/>
            <a:ext cx="3805744" cy="2647474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65DAE8-1DA2-BEA3-6FAA-639CF998AC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6861" y="4222905"/>
            <a:ext cx="726018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defTabSz="914400" latinLnBrk="1">
              <a:spcAft>
                <a:spcPts val="1200"/>
              </a:spcAft>
              <a:buNone/>
            </a:pPr>
            <a:endParaRPr lang="en-US" altLang="ko-KR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285750" indent="-28575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휴먼모음T"/>
                <a:ea typeface="휴먼모음T"/>
              </a:rPr>
              <a:t>GAN</a:t>
            </a:r>
            <a:r>
              <a:rPr lang="ko-KR" altLang="en-US" dirty="0">
                <a:solidFill>
                  <a:schemeClr val="tx1"/>
                </a:solidFill>
                <a:latin typeface="휴먼모음T"/>
                <a:ea typeface="휴먼모음T"/>
              </a:rPr>
              <a:t>을 사용하여 이미지를 생성 - 학습한 스타일로 변환</a:t>
            </a:r>
            <a:endParaRPr lang="ko-KR" dirty="0">
              <a:solidFill>
                <a:schemeClr val="tx1"/>
              </a:solidFill>
            </a:endParaRPr>
          </a:p>
          <a:p>
            <a:pPr marL="285750" indent="-285750" defTabSz="914400" latinLnBrk="1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휴먼모음T"/>
                <a:ea typeface="휴먼모음T"/>
              </a:rPr>
              <a:t>Ai </a:t>
            </a:r>
            <a:r>
              <a:rPr lang="ko-KR" altLang="en-US" dirty="0">
                <a:solidFill>
                  <a:schemeClr val="tx1"/>
                </a:solidFill>
                <a:latin typeface="휴먼모음T"/>
                <a:ea typeface="휴먼모음T"/>
              </a:rPr>
              <a:t>허브의 한국 수묵화 </a:t>
            </a:r>
            <a:r>
              <a:rPr lang="ko-KR" altLang="en-US" dirty="0" err="1">
                <a:solidFill>
                  <a:schemeClr val="tx1"/>
                </a:solidFill>
                <a:latin typeface="휴먼모음T"/>
                <a:ea typeface="휴먼모음T"/>
              </a:rPr>
              <a:t>화풍별</a:t>
            </a:r>
            <a:r>
              <a:rPr lang="ko-KR" altLang="en-US" dirty="0">
                <a:solidFill>
                  <a:schemeClr val="tx1"/>
                </a:solidFill>
                <a:latin typeface="휴먼모음T"/>
                <a:ea typeface="휴먼모음T"/>
              </a:rPr>
              <a:t> 데이터를 통한 사전 이미지 학습</a:t>
            </a:r>
          </a:p>
          <a:p>
            <a:endParaRPr lang="en-US" altLang="ko-KR" dirty="0">
              <a:ea typeface="HY그래픽M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C33A44-92B9-427F-B5BD-D9684239CB77}"/>
              </a:ext>
            </a:extLst>
          </p:cNvPr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97" y="1754390"/>
            <a:ext cx="3805200" cy="2646000"/>
          </a:xfrm>
          <a:prstGeom prst="rect">
            <a:avLst/>
          </a:prstGeom>
        </p:spPr>
      </p:pic>
      <p:sp>
        <p:nvSpPr>
          <p:cNvPr id="12" name="제목 1">
            <a:extLst>
              <a:ext uri="{FF2B5EF4-FFF2-40B4-BE49-F238E27FC236}">
                <a16:creationId xmlns:a16="http://schemas.microsoft.com/office/drawing/2014/main" id="{2C274397-61BF-4A3F-8E68-D05EFC22E13E}"/>
              </a:ext>
            </a:extLst>
          </p:cNvPr>
          <p:cNvSpPr txBox="1">
            <a:spLocks/>
          </p:cNvSpPr>
          <p:nvPr/>
        </p:nvSpPr>
        <p:spPr>
          <a:xfrm>
            <a:off x="983372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이미지 스타일 변환</a:t>
            </a:r>
          </a:p>
        </p:txBody>
      </p:sp>
    </p:spTree>
    <p:extLst>
      <p:ext uri="{BB962C8B-B14F-4D97-AF65-F5344CB8AC3E}">
        <p14:creationId xmlns:p14="http://schemas.microsoft.com/office/powerpoint/2010/main" val="3421650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EC7396-E947-5458-CB5F-E21579D9F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342" y="616620"/>
            <a:ext cx="7913808" cy="1208375"/>
          </a:xfrm>
        </p:spPr>
        <p:txBody>
          <a:bodyPr>
            <a:normAutofit/>
          </a:bodyPr>
          <a:lstStyle/>
          <a:p>
            <a:r>
              <a:rPr lang="ko-KR" altLang="en-US" dirty="0">
                <a:ea typeface="Microsoft GothicNeo"/>
                <a:cs typeface="Microsoft GothicNeo"/>
              </a:rPr>
              <a:t>2. 이미지 스타일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A40050-344E-4715-AA32-85AF7BA8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093" y="156776"/>
            <a:ext cx="11220027" cy="6544447"/>
          </a:xfrm>
          <a:prstGeom prst="rect">
            <a:avLst/>
          </a:prstGeom>
        </p:spPr>
      </p:pic>
      <p:sp>
        <p:nvSpPr>
          <p:cNvPr id="5" name="내용 개체 틀 5">
            <a:extLst>
              <a:ext uri="{FF2B5EF4-FFF2-40B4-BE49-F238E27FC236}">
                <a16:creationId xmlns:a16="http://schemas.microsoft.com/office/drawing/2014/main" id="{6E0BCA4A-E7F2-978F-E921-0ED8A1BA0EB5}"/>
              </a:ext>
            </a:extLst>
          </p:cNvPr>
          <p:cNvSpPr txBox="1">
            <a:spLocks/>
          </p:cNvSpPr>
          <p:nvPr/>
        </p:nvSpPr>
        <p:spPr>
          <a:xfrm>
            <a:off x="190590" y="5930140"/>
            <a:ext cx="1907349" cy="5028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1. 생성자 모델로 </a:t>
            </a:r>
            <a:b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</a:b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랜덤 노이즈를 입력 </a:t>
            </a:r>
            <a:endParaRPr lang="ko-KR" dirty="0">
              <a:solidFill>
                <a:schemeClr val="tx1"/>
              </a:solidFill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8" name="내용 개체 틀 5">
            <a:extLst>
              <a:ext uri="{FF2B5EF4-FFF2-40B4-BE49-F238E27FC236}">
                <a16:creationId xmlns:a16="http://schemas.microsoft.com/office/drawing/2014/main" id="{A3DB7F16-272A-0AB9-DE0D-57A9789E8B16}"/>
              </a:ext>
            </a:extLst>
          </p:cNvPr>
          <p:cNvSpPr txBox="1">
            <a:spLocks/>
          </p:cNvSpPr>
          <p:nvPr/>
        </p:nvSpPr>
        <p:spPr>
          <a:xfrm>
            <a:off x="1289314" y="3683390"/>
            <a:ext cx="2415699" cy="5028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2. 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훈련 데이터 셋의 스타일과 유사한 이미지를 생성</a:t>
            </a:r>
            <a:endParaRPr lang="ko-KR" altLang="en-US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0" name="내용 개체 틀 5">
            <a:extLst>
              <a:ext uri="{FF2B5EF4-FFF2-40B4-BE49-F238E27FC236}">
                <a16:creationId xmlns:a16="http://schemas.microsoft.com/office/drawing/2014/main" id="{91448C7C-F6CF-0001-8D9D-303A576881A3}"/>
              </a:ext>
            </a:extLst>
          </p:cNvPr>
          <p:cNvSpPr txBox="1">
            <a:spLocks/>
          </p:cNvSpPr>
          <p:nvPr/>
        </p:nvSpPr>
        <p:spPr>
          <a:xfrm>
            <a:off x="7453935" y="6043234"/>
            <a:ext cx="3383398" cy="49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3. 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랜덤 노이즈를 입력 받아 </a:t>
            </a:r>
            <a:br>
              <a:rPr lang="en-US" altLang="ko-KR" sz="1600" dirty="0">
                <a:solidFill>
                  <a:schemeClr val="tx1"/>
                </a:solidFill>
                <a:latin typeface="MoeumT R"/>
                <a:ea typeface="MoeumT R"/>
              </a:rPr>
            </a:b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훈련 데이터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 셋과 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유사한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이미지를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 생성</a:t>
            </a:r>
            <a:endParaRPr lang="ko-KR" altLang="en-US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1" name="내용 개체 틀 5">
            <a:extLst>
              <a:ext uri="{FF2B5EF4-FFF2-40B4-BE49-F238E27FC236}">
                <a16:creationId xmlns:a16="http://schemas.microsoft.com/office/drawing/2014/main" id="{24C87492-64B9-C455-8B44-F195D3C602D8}"/>
              </a:ext>
            </a:extLst>
          </p:cNvPr>
          <p:cNvSpPr txBox="1">
            <a:spLocks/>
          </p:cNvSpPr>
          <p:nvPr/>
        </p:nvSpPr>
        <p:spPr>
          <a:xfrm>
            <a:off x="7453935" y="5394599"/>
            <a:ext cx="1884349" cy="49141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4. 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각 </a:t>
            </a:r>
            <a:r>
              <a:rPr lang="ko-KR" altLang="en-US" sz="1600" dirty="0" err="1">
                <a:solidFill>
                  <a:schemeClr val="tx1"/>
                </a:solidFill>
                <a:latin typeface="MoeumT R"/>
                <a:ea typeface="MoeumT R"/>
              </a:rPr>
              <a:t>합성곱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 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레이어를 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통해 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이미지를 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변환</a:t>
            </a:r>
            <a:endParaRPr lang="ko-KR" altLang="en-US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>
              <a:spcAft>
                <a:spcPts val="1200"/>
              </a:spcAft>
              <a:buNone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</p:txBody>
      </p:sp>
      <p:sp>
        <p:nvSpPr>
          <p:cNvPr id="12" name="내용 개체 틀 5">
            <a:extLst>
              <a:ext uri="{FF2B5EF4-FFF2-40B4-BE49-F238E27FC236}">
                <a16:creationId xmlns:a16="http://schemas.microsoft.com/office/drawing/2014/main" id="{3E829919-D9FF-D15F-E7CA-8E5AE022D7E5}"/>
              </a:ext>
            </a:extLst>
          </p:cNvPr>
          <p:cNvSpPr txBox="1">
            <a:spLocks/>
          </p:cNvSpPr>
          <p:nvPr/>
        </p:nvSpPr>
        <p:spPr>
          <a:xfrm>
            <a:off x="7319245" y="1720397"/>
            <a:ext cx="3160798" cy="4761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5. </a:t>
            </a:r>
            <a:r>
              <a:rPr lang="ko-KR" altLang="en-US" sz="1600" dirty="0" err="1">
                <a:solidFill>
                  <a:schemeClr val="tx1"/>
                </a:solidFill>
                <a:latin typeface="MoeumT R"/>
                <a:ea typeface="MoeumT R"/>
              </a:rPr>
              <a:t>판별자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 모델은 생성된 이미지와 </a:t>
            </a:r>
            <a:br>
              <a:rPr lang="en-US" altLang="ko-KR" sz="1600" dirty="0">
                <a:solidFill>
                  <a:schemeClr val="tx1"/>
                </a:solidFill>
                <a:latin typeface="MoeumT R"/>
                <a:ea typeface="MoeumT R"/>
              </a:rPr>
            </a:b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실제 이미지를 구별</a:t>
            </a:r>
            <a:endParaRPr lang="ko-KR" sz="1600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3" name="내용 개체 틀 5">
            <a:extLst>
              <a:ext uri="{FF2B5EF4-FFF2-40B4-BE49-F238E27FC236}">
                <a16:creationId xmlns:a16="http://schemas.microsoft.com/office/drawing/2014/main" id="{9E4C68CD-3AA4-C4A4-FB43-94B69FE16187}"/>
              </a:ext>
            </a:extLst>
          </p:cNvPr>
          <p:cNvSpPr txBox="1">
            <a:spLocks/>
          </p:cNvSpPr>
          <p:nvPr/>
        </p:nvSpPr>
        <p:spPr>
          <a:xfrm>
            <a:off x="7340064" y="2494888"/>
            <a:ext cx="3236496" cy="5218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이미지 간의 차이점을 판별하여 더욱 </a:t>
            </a:r>
            <a:b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</a:b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유사한 이미지 생성에 활용</a:t>
            </a: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97FC2AE-1CE7-5582-DD82-E9079DE03385}"/>
              </a:ext>
            </a:extLst>
          </p:cNvPr>
          <p:cNvSpPr/>
          <p:nvPr/>
        </p:nvSpPr>
        <p:spPr>
          <a:xfrm>
            <a:off x="8862955" y="2238889"/>
            <a:ext cx="318153" cy="205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내용 개체 틀 5">
            <a:extLst>
              <a:ext uri="{FF2B5EF4-FFF2-40B4-BE49-F238E27FC236}">
                <a16:creationId xmlns:a16="http://schemas.microsoft.com/office/drawing/2014/main" id="{E917BD6B-ADD1-0BC7-30F1-0A73C46E7AF0}"/>
              </a:ext>
            </a:extLst>
          </p:cNvPr>
          <p:cNvSpPr txBox="1">
            <a:spLocks/>
          </p:cNvSpPr>
          <p:nvPr/>
        </p:nvSpPr>
        <p:spPr>
          <a:xfrm>
            <a:off x="3825704" y="746038"/>
            <a:ext cx="3367576" cy="10218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spcAft>
                <a:spcPts val="1200"/>
              </a:spcAft>
              <a:buNone/>
            </a:pP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6. 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두 모델을 </a:t>
            </a:r>
            <a:r>
              <a:rPr lang="ko-KR" sz="1600" dirty="0" err="1">
                <a:solidFill>
                  <a:schemeClr val="tx1"/>
                </a:solidFill>
                <a:latin typeface="MoeumT R"/>
                <a:ea typeface="MoeumT R"/>
              </a:rPr>
              <a:t>번갈아가며</a:t>
            </a: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 훈련시켜 </a:t>
            </a:r>
            <a:br>
              <a:rPr lang="en-US" altLang="ko-KR" sz="1600" dirty="0">
                <a:solidFill>
                  <a:schemeClr val="tx1"/>
                </a:solidFill>
                <a:latin typeface="MoeumT R"/>
                <a:ea typeface="MoeumT R"/>
              </a:rPr>
            </a:b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생성자는 실제 이미지와 유사하게 </a:t>
            </a:r>
            <a:br>
              <a:rPr lang="en-US" altLang="ko-KR" sz="1600" dirty="0">
                <a:solidFill>
                  <a:schemeClr val="tx1"/>
                </a:solidFill>
                <a:latin typeface="MoeumT R"/>
                <a:ea typeface="MoeumT R"/>
              </a:rPr>
            </a:b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판별자는 생성 이미지와 실제</a:t>
            </a:r>
            <a:r>
              <a:rPr lang="ko-KR" altLang="en-US" sz="1600" dirty="0">
                <a:solidFill>
                  <a:schemeClr val="tx1"/>
                </a:solidFill>
                <a:latin typeface="MoeumT R"/>
                <a:ea typeface="MoeumT R"/>
              </a:rPr>
              <a:t> </a:t>
            </a:r>
            <a:br>
              <a:rPr lang="en-US" altLang="ko-KR" sz="1600" dirty="0">
                <a:solidFill>
                  <a:schemeClr val="tx1"/>
                </a:solidFill>
                <a:latin typeface="MoeumT R"/>
                <a:ea typeface="MoeumT R"/>
              </a:rPr>
            </a:br>
            <a:r>
              <a:rPr lang="ko-KR" sz="1600" dirty="0">
                <a:solidFill>
                  <a:schemeClr val="tx1"/>
                </a:solidFill>
                <a:latin typeface="MoeumT R"/>
                <a:ea typeface="MoeumT R"/>
              </a:rPr>
              <a:t>이미지를 판별하도록 경쟁을 하며 학습</a:t>
            </a:r>
            <a:endParaRPr lang="ko-KR" altLang="en-US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dirty="0">
              <a:solidFill>
                <a:schemeClr val="tx1"/>
              </a:solidFill>
              <a:latin typeface="MoeumT R"/>
              <a:ea typeface="MoeumT R"/>
            </a:endParaRPr>
          </a:p>
          <a:p>
            <a:pPr defTabSz="914400">
              <a:spcAft>
                <a:spcPts val="1200"/>
              </a:spcAft>
              <a:buAutoNum type="arabicPeriod"/>
            </a:pPr>
            <a:endParaRPr lang="ko-KR" altLang="en-US" sz="1600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marL="0" indent="0" defTabSz="914400" latinLnBrk="1">
              <a:spcAft>
                <a:spcPts val="1200"/>
              </a:spcAft>
              <a:buNone/>
            </a:pPr>
            <a:endParaRPr lang="ko-KR" altLang="en-US" dirty="0">
              <a:solidFill>
                <a:schemeClr val="tx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676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A1EC4-A0CA-6CA2-87BA-2A77B32E91AC}"/>
              </a:ext>
            </a:extLst>
          </p:cNvPr>
          <p:cNvSpPr txBox="1"/>
          <p:nvPr/>
        </p:nvSpPr>
        <p:spPr>
          <a:xfrm>
            <a:off x="1476407" y="1968542"/>
            <a:ext cx="231789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주제 선정 이유</a:t>
            </a:r>
            <a:endParaRPr lang="en-US" altLang="ko-KR" dirty="0">
              <a:latin typeface="휴먼모음T"/>
              <a:ea typeface="휴먼모음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8B44D-6019-B44F-5B91-1E129EFB6F46}"/>
              </a:ext>
            </a:extLst>
          </p:cNvPr>
          <p:cNvSpPr txBox="1"/>
          <p:nvPr/>
        </p:nvSpPr>
        <p:spPr>
          <a:xfrm>
            <a:off x="1447704" y="3699935"/>
            <a:ext cx="307534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데이터 출처 및 설명</a:t>
            </a:r>
          </a:p>
        </p:txBody>
      </p:sp>
      <p:sp>
        <p:nvSpPr>
          <p:cNvPr id="14" name="AutoShape 6" descr="https://blogger.googleusercontent.com/img/b/R29vZ2xl/AVvXsEhVGJlGwPhv0mTwJ40PSPqCmUzuT5YQNTdmYDcUB-ja6rTpSm_OFsusx_BuqSbnRzme8d21vwvO4AvPHPuOvUu8LhY5Wkk9mKDgKo1DyMswkBKzHT2w0MQ75KDGAFAz3-d-aLgIlv23bGtBIa4li3bJotkooQSGKjV55Suzh55sEVK3CTcScOMPzIcG0w/s16000-rw/a.png">
            <a:extLst>
              <a:ext uri="{FF2B5EF4-FFF2-40B4-BE49-F238E27FC236}">
                <a16:creationId xmlns:a16="http://schemas.microsoft.com/office/drawing/2014/main" id="{AD83928B-826C-F63A-D641-C9E8D894B3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93015" y="3276599"/>
            <a:ext cx="1755385" cy="175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EFA450CC-18AA-3458-FAD5-D79B332D40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906" y="1717086"/>
            <a:ext cx="4343888" cy="2876473"/>
          </a:xfrm>
          <a:prstGeom prst="rect">
            <a:avLst/>
          </a:prstGeom>
        </p:spPr>
      </p:pic>
      <p:pic>
        <p:nvPicPr>
          <p:cNvPr id="23" name="Picture 8" descr="The origin and evolution of Chat GPT: The natural language model that is  changing the game">
            <a:extLst>
              <a:ext uri="{FF2B5EF4-FFF2-40B4-BE49-F238E27FC236}">
                <a16:creationId xmlns:a16="http://schemas.microsoft.com/office/drawing/2014/main" id="{33818E9D-5FC0-96AB-CDC2-64ADB0451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18" y="2556780"/>
            <a:ext cx="118349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Naver releases official version of AI-based translation app Papago - Pulse  by Maeil Business News Korea">
            <a:extLst>
              <a:ext uri="{FF2B5EF4-FFF2-40B4-BE49-F238E27FC236}">
                <a16:creationId xmlns:a16="http://schemas.microsoft.com/office/drawing/2014/main" id="{9EE74673-E4FB-8AAA-A0ED-7D4347A2BF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296" y="2553874"/>
            <a:ext cx="12705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E324E18-E4FC-406F-6535-E5AAE4458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0220" y="4391760"/>
            <a:ext cx="3051527" cy="1206558"/>
          </a:xfrm>
          <a:prstGeom prst="rect">
            <a:avLst/>
          </a:prstGeom>
        </p:spPr>
      </p:pic>
      <p:sp>
        <p:nvSpPr>
          <p:cNvPr id="30" name="슬라이드 번호 개체 틀 14">
            <a:extLst>
              <a:ext uri="{FF2B5EF4-FFF2-40B4-BE49-F238E27FC236}">
                <a16:creationId xmlns:a16="http://schemas.microsoft.com/office/drawing/2014/main" id="{72AA9FC2-587D-5C5F-26C4-1267EA51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90663" y="6041362"/>
            <a:ext cx="68333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4EC9AB1-9FC1-7144-D27F-5ED43BE3989A}"/>
              </a:ext>
            </a:extLst>
          </p:cNvPr>
          <p:cNvSpPr txBox="1"/>
          <p:nvPr/>
        </p:nvSpPr>
        <p:spPr>
          <a:xfrm>
            <a:off x="5049539" y="4690443"/>
            <a:ext cx="4390816" cy="132343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ko-KR" altLang="en-US" sz="1600" dirty="0" err="1">
                <a:latin typeface="휴먼모음T"/>
                <a:ea typeface="휴먼모음T"/>
              </a:rPr>
              <a:t>파파고</a:t>
            </a:r>
            <a:r>
              <a:rPr lang="en-US" altLang="ko-KR" sz="1600" dirty="0">
                <a:latin typeface="휴먼모음T"/>
                <a:ea typeface="휴먼모음T"/>
              </a:rPr>
              <a:t>, GPT</a:t>
            </a:r>
            <a:r>
              <a:rPr lang="ko-KR" altLang="en-US" sz="1600" dirty="0">
                <a:latin typeface="휴먼모음T"/>
                <a:ea typeface="휴먼모음T"/>
              </a:rPr>
              <a:t> 번역 성능에 아쉬움을 느껴 직접</a:t>
            </a:r>
            <a:endParaRPr lang="en-US" altLang="ko-KR" sz="1600" dirty="0">
              <a:latin typeface="휴먼모음T"/>
              <a:ea typeface="휴먼모음T"/>
            </a:endParaRPr>
          </a:p>
          <a:p>
            <a:r>
              <a:rPr lang="ko-KR" altLang="en-US" sz="1600" dirty="0">
                <a:latin typeface="휴먼모음T"/>
                <a:ea typeface="휴먼모음T"/>
              </a:rPr>
              <a:t>  만들어보자는 생각을 </a:t>
            </a:r>
            <a:r>
              <a:rPr lang="ko-KR" altLang="en-US" sz="1600" dirty="0" err="1">
                <a:latin typeface="휴먼모음T"/>
                <a:ea typeface="휴먼모음T"/>
              </a:rPr>
              <a:t>하게됨</a:t>
            </a:r>
            <a:r>
              <a:rPr lang="ko-KR" altLang="en-US" sz="1600" dirty="0">
                <a:latin typeface="휴먼모음T"/>
                <a:ea typeface="휴먼모음T"/>
              </a:rPr>
              <a:t>  </a:t>
            </a:r>
            <a:endParaRPr lang="en-US" altLang="ko-KR" sz="1600" dirty="0">
              <a:latin typeface="휴먼모음T"/>
              <a:ea typeface="휴먼모음T"/>
            </a:endParaRPr>
          </a:p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ko-KR" altLang="en-US" sz="1600" dirty="0">
                <a:latin typeface="휴먼모음T"/>
                <a:ea typeface="휴먼모음T"/>
              </a:rPr>
              <a:t>오른쪽 표는 번역기 성능 랭킹</a:t>
            </a:r>
            <a:endParaRPr lang="en-US" altLang="ko-KR" sz="1600" dirty="0">
              <a:latin typeface="휴먼모음T"/>
              <a:ea typeface="휴먼모음T"/>
            </a:endParaRPr>
          </a:p>
          <a:p>
            <a:r>
              <a:rPr lang="ko-KR" sz="1600" dirty="0">
                <a:latin typeface="MoeumT R"/>
                <a:ea typeface="MoeumT R"/>
              </a:rPr>
              <a:t>• </a:t>
            </a:r>
            <a:r>
              <a:rPr lang="ko-KR" altLang="en-US" sz="1600" dirty="0">
                <a:latin typeface="휴먼모음T"/>
                <a:ea typeface="휴먼모음T"/>
              </a:rPr>
              <a:t>데이터는 </a:t>
            </a:r>
            <a:r>
              <a:rPr lang="en-US" altLang="ko-KR" sz="1600" dirty="0">
                <a:latin typeface="휴먼모음T"/>
                <a:ea typeface="휴먼모음T"/>
              </a:rPr>
              <a:t>‘</a:t>
            </a:r>
            <a:r>
              <a:rPr lang="ko-KR" altLang="en-US" sz="1600" dirty="0" err="1">
                <a:latin typeface="휴먼모음T"/>
                <a:ea typeface="휴먼모음T"/>
              </a:rPr>
              <a:t>솔트룩스파트너스</a:t>
            </a:r>
            <a:r>
              <a:rPr lang="en-US" altLang="ko-KR" sz="1600" dirty="0">
                <a:latin typeface="휴먼모음T"/>
                <a:ea typeface="휴먼모음T"/>
              </a:rPr>
              <a:t>’</a:t>
            </a:r>
            <a:r>
              <a:rPr lang="ko-KR" altLang="en-US" sz="1600" dirty="0">
                <a:latin typeface="휴먼모음T"/>
                <a:ea typeface="휴먼모음T"/>
              </a:rPr>
              <a:t>에서 구축한 </a:t>
            </a:r>
            <a:br>
              <a:rPr lang="en-US" altLang="ko-KR" sz="1600" dirty="0">
                <a:latin typeface="휴먼모음T"/>
                <a:ea typeface="휴먼모음T"/>
              </a:rPr>
            </a:br>
            <a:r>
              <a:rPr lang="en-US" altLang="ko-KR" sz="1600" dirty="0">
                <a:latin typeface="휴먼모음T"/>
                <a:ea typeface="휴먼모음T"/>
              </a:rPr>
              <a:t> </a:t>
            </a:r>
            <a:r>
              <a:rPr lang="ko-KR" altLang="en-US" sz="1600" dirty="0">
                <a:latin typeface="휴먼모음T"/>
                <a:ea typeface="휴먼모음T"/>
              </a:rPr>
              <a:t>한영</a:t>
            </a:r>
            <a:r>
              <a:rPr lang="ko-KR" altLang="en-US" sz="1600" dirty="0">
                <a:latin typeface="Trebuchet MS" panose="020B0603020202020204"/>
                <a:ea typeface="HY그래픽M" panose="02030600000101010101" pitchFamily="18" charset="-127"/>
              </a:rPr>
              <a:t> </a:t>
            </a:r>
            <a:r>
              <a:rPr lang="ko-KR" altLang="en-US" sz="1600" dirty="0">
                <a:latin typeface="휴먼모음T"/>
                <a:ea typeface="휴먼모음T"/>
              </a:rPr>
              <a:t>말번역뭉치를 </a:t>
            </a:r>
            <a:r>
              <a:rPr lang="en-US" altLang="ko-KR" sz="1600" dirty="0" err="1">
                <a:latin typeface="휴먼모음T"/>
                <a:ea typeface="휴먼모음T"/>
              </a:rPr>
              <a:t>aihub</a:t>
            </a:r>
            <a:r>
              <a:rPr lang="ko-KR" altLang="en-US" sz="1600" dirty="0">
                <a:latin typeface="휴먼모음T"/>
                <a:ea typeface="휴먼모음T"/>
              </a:rPr>
              <a:t>에서 다운받음 </a:t>
            </a:r>
            <a:endParaRPr lang="ko-KR" sz="1600" dirty="0">
              <a:ea typeface="HY그래픽M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22522EB-3DC3-4DB8-9038-8F3647CD9B87}"/>
              </a:ext>
            </a:extLst>
          </p:cNvPr>
          <p:cNvSpPr/>
          <p:nvPr/>
        </p:nvSpPr>
        <p:spPr>
          <a:xfrm>
            <a:off x="5249446" y="3741133"/>
            <a:ext cx="4143660" cy="1351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A49BBFD-97B7-453B-9D55-FE5A14B2F20C}"/>
              </a:ext>
            </a:extLst>
          </p:cNvPr>
          <p:cNvSpPr txBox="1">
            <a:spLocks/>
          </p:cNvSpPr>
          <p:nvPr/>
        </p:nvSpPr>
        <p:spPr>
          <a:xfrm>
            <a:off x="983372" y="609600"/>
            <a:ext cx="8596668" cy="70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2. 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주제선정 배경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–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영한번역 모델 </a:t>
            </a:r>
          </a:p>
        </p:txBody>
      </p:sp>
    </p:spTree>
    <p:extLst>
      <p:ext uri="{BB962C8B-B14F-4D97-AF65-F5344CB8AC3E}">
        <p14:creationId xmlns:p14="http://schemas.microsoft.com/office/powerpoint/2010/main" val="423089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8304FC-846C-4A9F-906C-6717E2AC2CD4}"/>
              </a:ext>
            </a:extLst>
          </p:cNvPr>
          <p:cNvSpPr txBox="1"/>
          <p:nvPr/>
        </p:nvSpPr>
        <p:spPr>
          <a:xfrm>
            <a:off x="983372" y="2015398"/>
            <a:ext cx="426517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한국전자기술연구원</a:t>
            </a:r>
            <a:r>
              <a:rPr lang="en-US" altLang="ko-KR" dirty="0">
                <a:latin typeface="휴먼모음T"/>
                <a:ea typeface="휴먼모음T"/>
              </a:rPr>
              <a:t>(KETI)</a:t>
            </a:r>
            <a:r>
              <a:rPr lang="ko-KR" altLang="en-US" dirty="0">
                <a:latin typeface="휴먼모음T"/>
                <a:ea typeface="휴먼모음T"/>
              </a:rPr>
              <a:t>의 </a:t>
            </a:r>
            <a:r>
              <a:rPr lang="en-US" altLang="ko-KR" dirty="0">
                <a:latin typeface="휴먼모음T"/>
                <a:ea typeface="휴먼모음T"/>
              </a:rPr>
              <a:t>KE-T5</a:t>
            </a:r>
            <a:r>
              <a:rPr lang="ko-KR" altLang="en-US" dirty="0">
                <a:latin typeface="휴먼모음T"/>
                <a:ea typeface="휴먼모음T"/>
              </a:rPr>
              <a:t>모델을</a:t>
            </a:r>
            <a:r>
              <a:rPr lang="en-US" altLang="ko-KR" dirty="0">
                <a:latin typeface="휴먼모음T"/>
                <a:ea typeface="휴먼모음T"/>
              </a:rPr>
              <a:t> </a:t>
            </a:r>
            <a:r>
              <a:rPr lang="ko-KR" altLang="en-US" dirty="0" err="1">
                <a:latin typeface="휴먼모음T"/>
                <a:ea typeface="휴먼모음T"/>
              </a:rPr>
              <a:t>파인튜닝</a:t>
            </a:r>
            <a:endParaRPr lang="en-US" altLang="ko-KR" dirty="0">
              <a:latin typeface="휴먼모음T"/>
              <a:ea typeface="휴먼모음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구글의 </a:t>
            </a:r>
            <a:r>
              <a:rPr lang="en-US" altLang="ko-KR" dirty="0" err="1">
                <a:latin typeface="휴먼모음T"/>
                <a:ea typeface="휴먼모음T"/>
              </a:rPr>
              <a:t>Sentencepiece</a:t>
            </a:r>
            <a:r>
              <a:rPr lang="ko-KR" altLang="en-US" dirty="0">
                <a:latin typeface="휴먼모음T"/>
                <a:ea typeface="휴먼모음T"/>
              </a:rPr>
              <a:t>사용하여 데이터셋 토큰화</a:t>
            </a:r>
            <a:endParaRPr lang="en-US" altLang="ko-KR" dirty="0">
              <a:latin typeface="휴먼모음T"/>
              <a:ea typeface="휴먼모음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휴먼모음T"/>
                <a:ea typeface="휴먼모음T"/>
              </a:rPr>
              <a:t>토큰화된</a:t>
            </a:r>
            <a:r>
              <a:rPr lang="ko-KR" altLang="en-US" dirty="0">
                <a:latin typeface="휴먼모음T"/>
                <a:ea typeface="휴먼모음T"/>
              </a:rPr>
              <a:t> 데이터를 </a:t>
            </a:r>
            <a:r>
              <a:rPr lang="ko-KR" altLang="en-US" dirty="0" err="1">
                <a:latin typeface="휴먼모음T"/>
                <a:ea typeface="휴먼모음T"/>
              </a:rPr>
              <a:t>허깅페이스의</a:t>
            </a:r>
            <a:r>
              <a:rPr lang="ko-KR" altLang="en-US" dirty="0">
                <a:latin typeface="휴먼모음T"/>
                <a:ea typeface="휴먼모음T"/>
              </a:rPr>
              <a:t> </a:t>
            </a:r>
            <a:r>
              <a:rPr lang="en-US" altLang="ko-KR" dirty="0">
                <a:latin typeface="휴먼모음T"/>
                <a:ea typeface="휴먼모음T"/>
              </a:rPr>
              <a:t>Seq2Seq Trainer</a:t>
            </a:r>
            <a:r>
              <a:rPr lang="ko-KR" altLang="en-US" dirty="0">
                <a:latin typeface="휴먼모음T"/>
                <a:ea typeface="휴먼모음T"/>
              </a:rPr>
              <a:t>클래스로 학습</a:t>
            </a:r>
            <a:endParaRPr lang="en-US" altLang="ko-KR" dirty="0">
              <a:latin typeface="휴먼모음T"/>
              <a:ea typeface="휴먼모음T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dirty="0">
                <a:latin typeface="휴먼모음T"/>
                <a:ea typeface="휴먼모음T"/>
              </a:rPr>
              <a:t>학습한 모델을 </a:t>
            </a:r>
            <a:r>
              <a:rPr lang="en-US" altLang="ko-KR" dirty="0">
                <a:latin typeface="휴먼모음T"/>
                <a:ea typeface="휴먼모음T"/>
              </a:rPr>
              <a:t>BLEU</a:t>
            </a:r>
            <a:r>
              <a:rPr lang="ko-KR" altLang="en-US" dirty="0">
                <a:latin typeface="휴먼모음T"/>
                <a:ea typeface="휴먼모음T"/>
              </a:rPr>
              <a:t>점수로 정확도 측정</a:t>
            </a:r>
            <a:endParaRPr lang="en-US" altLang="ko-KR" dirty="0">
              <a:latin typeface="휴먼모음T"/>
              <a:ea typeface="휴먼모음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A83F54-D5F9-45DD-9814-BC69DCF29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513" y="2015398"/>
            <a:ext cx="2091762" cy="3725952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129AC9E-E7FD-4658-B221-C78505FA7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4888A8-5318-4132-9FA5-F587FF2E612E}"/>
              </a:ext>
            </a:extLst>
          </p:cNvPr>
          <p:cNvSpPr/>
          <p:nvPr/>
        </p:nvSpPr>
        <p:spPr>
          <a:xfrm>
            <a:off x="7746578" y="2015398"/>
            <a:ext cx="477697" cy="372595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E5ACC43A-8518-4D1D-9C19-83E5258A36FA}"/>
              </a:ext>
            </a:extLst>
          </p:cNvPr>
          <p:cNvSpPr txBox="1">
            <a:spLocks/>
          </p:cNvSpPr>
          <p:nvPr/>
        </p:nvSpPr>
        <p:spPr>
          <a:xfrm>
            <a:off x="983372" y="609600"/>
            <a:ext cx="8596668" cy="70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전처리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 및 모델링 </a:t>
            </a:r>
          </a:p>
        </p:txBody>
      </p:sp>
    </p:spTree>
    <p:extLst>
      <p:ext uri="{BB962C8B-B14F-4D97-AF65-F5344CB8AC3E}">
        <p14:creationId xmlns:p14="http://schemas.microsoft.com/office/powerpoint/2010/main" val="783241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그림 8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28791BB-3909-EA15-55AA-F670EF235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06" y="1783230"/>
            <a:ext cx="6781238" cy="1163080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2" name="그림 11" descr="텍스트, 스크린샷, 폰트, 대수학이(가) 표시된 사진&#10;&#10;자동 생성된 설명">
            <a:extLst>
              <a:ext uri="{FF2B5EF4-FFF2-40B4-BE49-F238E27FC236}">
                <a16:creationId xmlns:a16="http://schemas.microsoft.com/office/drawing/2014/main" id="{857826F8-3C8E-EA15-3C09-C3989D1F6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344" y="3617443"/>
            <a:ext cx="4183503" cy="2049565"/>
          </a:xfrm>
          <a:prstGeom prst="rect">
            <a:avLst/>
          </a:prstGeom>
          <a:ln>
            <a:solidFill>
              <a:schemeClr val="accent2"/>
            </a:solidFill>
          </a:ln>
        </p:spPr>
      </p:pic>
      <p:pic>
        <p:nvPicPr>
          <p:cNvPr id="16" name="그림 15" descr="텍스트, 폰트, 스크린샷, 대수학이(가) 표시된 사진&#10;&#10;자동 생성된 설명">
            <a:extLst>
              <a:ext uri="{FF2B5EF4-FFF2-40B4-BE49-F238E27FC236}">
                <a16:creationId xmlns:a16="http://schemas.microsoft.com/office/drawing/2014/main" id="{E1D8A1B2-58A0-84D2-C36F-4035DE602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241" y="3617443"/>
            <a:ext cx="2536883" cy="1165836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0122AA-C2BF-1E9D-BE76-21381F24F686}"/>
              </a:ext>
            </a:extLst>
          </p:cNvPr>
          <p:cNvSpPr txBox="1"/>
          <p:nvPr/>
        </p:nvSpPr>
        <p:spPr>
          <a:xfrm>
            <a:off x="1153176" y="1221831"/>
            <a:ext cx="26551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KE-T5 </a:t>
            </a:r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파인튜닝</a:t>
            </a:r>
            <a:r>
              <a:rPr lang="ko-KR" altLang="en-US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모델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4E2013B-35E3-7605-A4C3-BEB22FECC304}"/>
              </a:ext>
            </a:extLst>
          </p:cNvPr>
          <p:cNvSpPr txBox="1"/>
          <p:nvPr/>
        </p:nvSpPr>
        <p:spPr>
          <a:xfrm>
            <a:off x="1234973" y="3109064"/>
            <a:ext cx="87805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파파고</a:t>
            </a:r>
            <a:endParaRPr lang="ko-KR" altLang="en-US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1074EF-932F-96BB-412C-9CB791F03659}"/>
              </a:ext>
            </a:extLst>
          </p:cNvPr>
          <p:cNvSpPr txBox="1"/>
          <p:nvPr/>
        </p:nvSpPr>
        <p:spPr>
          <a:xfrm>
            <a:off x="5517240" y="3085580"/>
            <a:ext cx="15041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Chat-GPT</a:t>
            </a:r>
            <a:endParaRPr lang="ko-KR" altLang="en-US" sz="22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374AE0-F485-B9E5-D424-1E64531BFD04}"/>
              </a:ext>
            </a:extLst>
          </p:cNvPr>
          <p:cNvSpPr txBox="1"/>
          <p:nvPr/>
        </p:nvSpPr>
        <p:spPr>
          <a:xfrm>
            <a:off x="8414309" y="1781870"/>
            <a:ext cx="294951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err="1">
                <a:latin typeface="휴먼모음T"/>
                <a:ea typeface="휴먼모음T"/>
              </a:rPr>
              <a:t>파파고</a:t>
            </a:r>
            <a:r>
              <a:rPr lang="en-US" altLang="ko-KR" dirty="0">
                <a:latin typeface="휴먼모음T"/>
                <a:ea typeface="휴먼모음T"/>
              </a:rPr>
              <a:t>, GPT</a:t>
            </a:r>
            <a:r>
              <a:rPr lang="ko-KR" altLang="en-US">
                <a:latin typeface="휴먼모음T"/>
                <a:ea typeface="휴먼모음T"/>
              </a:rPr>
              <a:t> 비교 결과</a:t>
            </a:r>
            <a:endParaRPr lang="en-US" altLang="ko-KR" dirty="0">
              <a:latin typeface="휴먼모음T"/>
              <a:ea typeface="휴먼모음T"/>
            </a:endParaRPr>
          </a:p>
          <a:p>
            <a:endParaRPr lang="en-US" altLang="ko-KR" dirty="0">
              <a:latin typeface="휴먼모음T"/>
              <a:ea typeface="휴먼모음T"/>
            </a:endParaRPr>
          </a:p>
          <a:p>
            <a:r>
              <a:rPr lang="en-US" altLang="ko-KR" dirty="0">
                <a:latin typeface="휴먼모음T"/>
                <a:ea typeface="휴먼모음T"/>
              </a:rPr>
              <a:t>- GPT</a:t>
            </a:r>
            <a:r>
              <a:rPr lang="ko-KR" altLang="en-US" dirty="0">
                <a:latin typeface="휴먼모음T"/>
                <a:ea typeface="휴먼모음T"/>
              </a:rPr>
              <a:t>의 성능이 제일 좋음 </a:t>
            </a:r>
            <a:endParaRPr lang="en-US" altLang="ko-KR" dirty="0">
              <a:latin typeface="휴먼모음T"/>
              <a:ea typeface="휴먼모음T"/>
            </a:endParaRPr>
          </a:p>
          <a:p>
            <a:endParaRPr lang="en-US" altLang="ko-KR" dirty="0">
              <a:latin typeface="휴먼모음T"/>
              <a:ea typeface="휴먼모음T"/>
            </a:endParaRPr>
          </a:p>
          <a:p>
            <a:r>
              <a:rPr lang="en-US" altLang="ko-KR" dirty="0">
                <a:latin typeface="휴먼모음T"/>
                <a:ea typeface="휴먼모음T"/>
              </a:rPr>
              <a:t>- KE-T5 </a:t>
            </a:r>
            <a:r>
              <a:rPr lang="ko-KR" altLang="en-US" dirty="0" err="1">
                <a:latin typeface="휴먼모음T"/>
                <a:ea typeface="휴먼모음T"/>
              </a:rPr>
              <a:t>파인튜닝</a:t>
            </a:r>
            <a:r>
              <a:rPr lang="ko-KR" altLang="en-US" dirty="0">
                <a:latin typeface="휴먼모음T"/>
                <a:ea typeface="휴먼모음T"/>
              </a:rPr>
              <a:t> 모델과 </a:t>
            </a:r>
            <a:endParaRPr lang="en-US" altLang="ko-KR" dirty="0">
              <a:latin typeface="휴먼모음T"/>
              <a:ea typeface="휴먼모음T"/>
            </a:endParaRPr>
          </a:p>
          <a:p>
            <a:r>
              <a:rPr lang="ko-KR" altLang="en-US" dirty="0">
                <a:latin typeface="휴먼모음T"/>
                <a:ea typeface="휴먼모음T"/>
              </a:rPr>
              <a:t>  </a:t>
            </a:r>
            <a:r>
              <a:rPr lang="ko-KR" altLang="en-US" err="1">
                <a:latin typeface="휴먼모음T"/>
                <a:ea typeface="휴먼모음T"/>
              </a:rPr>
              <a:t>파파고</a:t>
            </a:r>
            <a:r>
              <a:rPr lang="ko-KR" altLang="en-US" dirty="0">
                <a:latin typeface="휴먼모음T"/>
                <a:ea typeface="휴먼모음T"/>
              </a:rPr>
              <a:t> 사이에는 </a:t>
            </a:r>
            <a:endParaRPr lang="en-US" altLang="ko-KR">
              <a:latin typeface="휴먼모음T"/>
              <a:ea typeface="휴먼모음T"/>
            </a:endParaRPr>
          </a:p>
          <a:p>
            <a:r>
              <a:rPr lang="ko-KR" altLang="en-US" dirty="0">
                <a:latin typeface="휴먼모음T"/>
                <a:ea typeface="휴먼모음T"/>
              </a:rPr>
              <a:t>  큰 차이가 없었음 </a:t>
            </a:r>
            <a:endParaRPr lang="en-US" altLang="ko-KR">
              <a:latin typeface="휴먼모음T"/>
              <a:ea typeface="휴먼모음T"/>
            </a:endParaRP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3073AC56-FBC1-4008-B9E6-E92CD739C817}"/>
              </a:ext>
            </a:extLst>
          </p:cNvPr>
          <p:cNvSpPr txBox="1">
            <a:spLocks/>
          </p:cNvSpPr>
          <p:nvPr/>
        </p:nvSpPr>
        <p:spPr>
          <a:xfrm>
            <a:off x="983372" y="609600"/>
            <a:ext cx="8596668" cy="706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*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모델링 및 모델성능</a:t>
            </a:r>
          </a:p>
        </p:txBody>
      </p:sp>
    </p:spTree>
    <p:extLst>
      <p:ext uri="{BB962C8B-B14F-4D97-AF65-F5344CB8AC3E}">
        <p14:creationId xmlns:p14="http://schemas.microsoft.com/office/powerpoint/2010/main" val="253909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A2206A3B-1C6B-4283-95E1-190E35A92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72" y="1652420"/>
            <a:ext cx="5149141" cy="3680904"/>
          </a:xfrm>
        </p:spPr>
      </p:pic>
      <p:sp>
        <p:nvSpPr>
          <p:cNvPr id="24" name="내용 개체 틀 5">
            <a:extLst>
              <a:ext uri="{FF2B5EF4-FFF2-40B4-BE49-F238E27FC236}">
                <a16:creationId xmlns:a16="http://schemas.microsoft.com/office/drawing/2014/main" id="{5D59555A-AB19-4A47-B567-5869332DDB36}"/>
              </a:ext>
            </a:extLst>
          </p:cNvPr>
          <p:cNvSpPr txBox="1">
            <a:spLocks/>
          </p:cNvSpPr>
          <p:nvPr/>
        </p:nvSpPr>
        <p:spPr>
          <a:xfrm>
            <a:off x="6132513" y="1652421"/>
            <a:ext cx="4860747" cy="3680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latinLnBrk="1">
              <a:buFont typeface="Wingdings 3" charset="2"/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최근 정신건강 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상담에 대한 수요가 증가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 latinLnBrk="1">
              <a:buFont typeface="Wingdings 3" charset="2"/>
              <a:buNone/>
            </a:pP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감성챗봇의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공감을 통한 스트레스 완화 기대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 </a:t>
            </a:r>
          </a:p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사각지대에 있는 사람들에게 심리상담 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 latinLnBrk="1">
              <a:buNone/>
            </a:pP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  <a:p>
            <a:pPr marL="0" indent="0" defTabSz="914400" latinLnBrk="1">
              <a:buNone/>
            </a:pP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• </a:t>
            </a:r>
            <a:r>
              <a:rPr lang="ko-KR" altLang="en-US" sz="1600" dirty="0" err="1">
                <a:solidFill>
                  <a:schemeClr val="tx1"/>
                </a:solidFill>
                <a:latin typeface="휴먼모음T"/>
                <a:ea typeface="휴먼모음T"/>
              </a:rPr>
              <a:t>챗봇을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 통해 정신질환 예방 </a:t>
            </a:r>
            <a:r>
              <a:rPr lang="en-US" altLang="ko-KR" sz="1600" dirty="0">
                <a:solidFill>
                  <a:schemeClr val="tx1"/>
                </a:solidFill>
                <a:latin typeface="휴먼모음T"/>
                <a:ea typeface="휴먼모음T"/>
              </a:rPr>
              <a:t>/ </a:t>
            </a:r>
            <a:r>
              <a:rPr lang="ko-KR" altLang="en-US" sz="1600" dirty="0">
                <a:solidFill>
                  <a:schemeClr val="tx1"/>
                </a:solidFill>
                <a:latin typeface="휴먼모음T"/>
                <a:ea typeface="휴먼모음T"/>
              </a:rPr>
              <a:t>지원</a:t>
            </a:r>
            <a:endParaRPr lang="en-US" altLang="ko-KR" sz="1600" dirty="0">
              <a:solidFill>
                <a:schemeClr val="tx1"/>
              </a:solidFill>
              <a:latin typeface="휴먼모음T"/>
              <a:ea typeface="휴먼모음T"/>
            </a:endParaRPr>
          </a:p>
        </p:txBody>
      </p:sp>
      <p:sp>
        <p:nvSpPr>
          <p:cNvPr id="30" name="제목 1">
            <a:extLst>
              <a:ext uri="{FF2B5EF4-FFF2-40B4-BE49-F238E27FC236}">
                <a16:creationId xmlns:a16="http://schemas.microsoft.com/office/drawing/2014/main" id="{7BEB58A2-2F35-4C41-9603-1F1CEC734F02}"/>
              </a:ext>
            </a:extLst>
          </p:cNvPr>
          <p:cNvSpPr txBox="1">
            <a:spLocks/>
          </p:cNvSpPr>
          <p:nvPr/>
        </p:nvSpPr>
        <p:spPr>
          <a:xfrm>
            <a:off x="983372" y="609601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3. 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주제선정 배경 </a:t>
            </a:r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– </a:t>
            </a:r>
            <a:r>
              <a:rPr lang="ko-KR" altLang="en-US" sz="2800" dirty="0" err="1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감성챗봇</a:t>
            </a:r>
            <a:r>
              <a:rPr lang="ko-KR" altLang="en-US" sz="2800" dirty="0">
                <a:latin typeface="HY헤드라인M" panose="02030600000101010101" pitchFamily="18" charset="-127"/>
                <a:ea typeface="HY헤드라인M" panose="02030600000101010101" pitchFamily="18" charset="-127"/>
                <a:cs typeface="Microsoft GothicNeo"/>
              </a:rPr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15721411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490</Words>
  <Application>Microsoft Office PowerPoint</Application>
  <PresentationFormat>와이드스크린</PresentationFormat>
  <Paragraphs>101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HY그래픽M</vt:lpstr>
      <vt:lpstr>HY헤드라인M</vt:lpstr>
      <vt:lpstr>Microsoft GothicNeo</vt:lpstr>
      <vt:lpstr>맑은 고딕</vt:lpstr>
      <vt:lpstr>MoeumT R</vt:lpstr>
      <vt:lpstr>MoeumT R</vt:lpstr>
      <vt:lpstr>Arial</vt:lpstr>
      <vt:lpstr>Trebuchet MS</vt:lpstr>
      <vt:lpstr>Wingdings 3</vt:lpstr>
      <vt:lpstr>Facet</vt:lpstr>
      <vt:lpstr>6조  미니 프로젝트 </vt:lpstr>
      <vt:lpstr>목  차</vt:lpstr>
      <vt:lpstr>1. 주제선정 배경 – 이미지 스타일 변환</vt:lpstr>
      <vt:lpstr>PowerPoint 프레젠테이션</vt:lpstr>
      <vt:lpstr>2. 이미지 스타일 변환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205</cp:revision>
  <dcterms:created xsi:type="dcterms:W3CDTF">2023-12-06T03:47:30Z</dcterms:created>
  <dcterms:modified xsi:type="dcterms:W3CDTF">2023-12-08T00:36:52Z</dcterms:modified>
</cp:coreProperties>
</file>